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26B4-E2AA-BDA1-C3AE-717AC00E7922}" v="1" dt="2021-10-05T20:25:32.355"/>
    <p1510:client id="{318AFC7C-8A55-4B83-B7A1-49847634AF6E}" v="55" dt="2021-10-06T11:09:15.695"/>
    <p1510:client id="{32FBF888-55C6-DE93-D7F6-FD392E58CF42}" v="557" dt="2021-10-05T20:20:49.082"/>
    <p1510:client id="{A53E6A2C-635C-4EBF-B1C5-35C1B326FC5E}" v="26" dt="2022-10-05T07:23:19.380"/>
    <p1510:client id="{B672BFAF-05C0-4E43-8506-5BBA58981175}" v="4" dt="2022-10-19T13:06:51.706"/>
    <p1510:client id="{F84CCD49-5CFD-C338-6EF3-985046A0DE5F}" v="31" dt="2023-10-04T10:21:17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Golding" userId="S::sgolding@staplehurst.kent.sch.uk::1857e3fb-2851-47e7-a027-967270f9a27b" providerId="AD" clId="Web-{F84CCD49-5CFD-C338-6EF3-985046A0DE5F}"/>
    <pc:docChg chg="modSld">
      <pc:chgData name="Mrs S Golding" userId="S::sgolding@staplehurst.kent.sch.uk::1857e3fb-2851-47e7-a027-967270f9a27b" providerId="AD" clId="Web-{F84CCD49-5CFD-C338-6EF3-985046A0DE5F}" dt="2023-10-04T10:21:16.575" v="30" actId="20577"/>
      <pc:docMkLst>
        <pc:docMk/>
      </pc:docMkLst>
      <pc:sldChg chg="modSp">
        <pc:chgData name="Mrs S Golding" userId="S::sgolding@staplehurst.kent.sch.uk::1857e3fb-2851-47e7-a027-967270f9a27b" providerId="AD" clId="Web-{F84CCD49-5CFD-C338-6EF3-985046A0DE5F}" dt="2023-10-04T10:16:03" v="17" actId="20577"/>
        <pc:sldMkLst>
          <pc:docMk/>
          <pc:sldMk cId="3086352183" sldId="256"/>
        </pc:sldMkLst>
        <pc:spChg chg="mod">
          <ac:chgData name="Mrs S Golding" userId="S::sgolding@staplehurst.kent.sch.uk::1857e3fb-2851-47e7-a027-967270f9a27b" providerId="AD" clId="Web-{F84CCD49-5CFD-C338-6EF3-985046A0DE5F}" dt="2023-10-04T10:16:03" v="17" actId="20577"/>
          <ac:spMkLst>
            <pc:docMk/>
            <pc:sldMk cId="3086352183" sldId="256"/>
            <ac:spMk id="2" creationId="{9B9B1D7F-EA49-4893-A80F-FAABBC3C4EBB}"/>
          </ac:spMkLst>
        </pc:spChg>
      </pc:sldChg>
      <pc:sldChg chg="modSp">
        <pc:chgData name="Mrs S Golding" userId="S::sgolding@staplehurst.kent.sch.uk::1857e3fb-2851-47e7-a027-967270f9a27b" providerId="AD" clId="Web-{F84CCD49-5CFD-C338-6EF3-985046A0DE5F}" dt="2023-10-04T10:21:16.575" v="30" actId="20577"/>
        <pc:sldMkLst>
          <pc:docMk/>
          <pc:sldMk cId="19330346" sldId="271"/>
        </pc:sldMkLst>
        <pc:spChg chg="mod">
          <ac:chgData name="Mrs S Golding" userId="S::sgolding@staplehurst.kent.sch.uk::1857e3fb-2851-47e7-a027-967270f9a27b" providerId="AD" clId="Web-{F84CCD49-5CFD-C338-6EF3-985046A0DE5F}" dt="2023-10-04T10:21:16.575" v="30" actId="20577"/>
          <ac:spMkLst>
            <pc:docMk/>
            <pc:sldMk cId="19330346" sldId="271"/>
            <ac:spMk id="3" creationId="{FA64ED98-C230-4FBB-B0DD-EC49BAC42D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8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98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4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78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6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5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4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9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9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4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82B2-CA2D-4E00-A3EE-9F7FA5E97DDF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F26CF6-F583-41B6-804D-2BA30EC2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9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aplehurstschool.co.uk/literacy-menu-item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1D7F-EA49-4893-A80F-FAABBC3C4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388" y="2137776"/>
            <a:ext cx="8651151" cy="2595207"/>
          </a:xfrm>
        </p:spPr>
        <p:txBody>
          <a:bodyPr/>
          <a:lstStyle/>
          <a:p>
            <a:pPr algn="ctr"/>
            <a:r>
              <a:rPr lang="en-GB" dirty="0"/>
              <a:t>Phonics at </a:t>
            </a:r>
            <a:br>
              <a:rPr lang="en-GB" dirty="0"/>
            </a:br>
            <a:r>
              <a:rPr lang="en-GB" dirty="0"/>
              <a:t>Staplehurst School</a:t>
            </a:r>
            <a:br>
              <a:rPr lang="en-GB" dirty="0"/>
            </a:br>
            <a:br>
              <a:rPr lang="en-GB" dirty="0"/>
            </a:br>
            <a:r>
              <a:rPr lang="en-GB" sz="4000" dirty="0"/>
              <a:t>Mrs Golding</a:t>
            </a:r>
            <a:br>
              <a:rPr lang="en-GB" sz="4000" dirty="0"/>
            </a:br>
            <a:r>
              <a:rPr lang="en-GB" sz="4000" dirty="0"/>
              <a:t>EYFS Phase Leader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8635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9FB6-E256-47C9-BE04-1630A40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418666" cy="808383"/>
          </a:xfrm>
        </p:spPr>
        <p:txBody>
          <a:bodyPr/>
          <a:lstStyle/>
          <a:p>
            <a:r>
              <a:rPr lang="en-GB" dirty="0"/>
              <a:t>Set 1 lesson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0350-7F8D-4D5C-9A72-865412EC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57007"/>
            <a:ext cx="8903989" cy="4923790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/>
              <a:t>Picture cards</a:t>
            </a:r>
          </a:p>
          <a:p>
            <a:r>
              <a:rPr lang="en-GB" sz="3800" dirty="0"/>
              <a:t>Introduce sound – link with image e.g. ‘a’ </a:t>
            </a: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3800" dirty="0">
                <a:latin typeface="+mj-lt"/>
                <a:cs typeface="Calibri" panose="020F0502020204030204" pitchFamily="34" charset="0"/>
              </a:rPr>
              <a:t>apple</a:t>
            </a:r>
          </a:p>
          <a:p>
            <a:r>
              <a:rPr lang="en-GB" sz="3800" dirty="0">
                <a:latin typeface="+mj-lt"/>
                <a:cs typeface="Calibri" panose="020F0502020204030204" pitchFamily="34" charset="0"/>
              </a:rPr>
              <a:t>Recap sounds learnt – add today’s sound to pack</a:t>
            </a:r>
          </a:p>
          <a:p>
            <a:r>
              <a:rPr lang="en-GB" sz="3800" dirty="0">
                <a:latin typeface="+mj-lt"/>
                <a:cs typeface="Calibri" panose="020F0502020204030204" pitchFamily="34" charset="0"/>
              </a:rPr>
              <a:t>‘Fred talk’ – say the sounds</a:t>
            </a:r>
          </a:p>
          <a:p>
            <a:r>
              <a:rPr lang="en-GB" sz="3800" dirty="0">
                <a:latin typeface="+mj-lt"/>
                <a:cs typeface="Calibri" panose="020F0502020204030204" pitchFamily="34" charset="0"/>
              </a:rPr>
              <a:t>Green words</a:t>
            </a:r>
          </a:p>
          <a:p>
            <a:endParaRPr lang="en-GB" sz="3800" dirty="0">
              <a:latin typeface="+mj-lt"/>
              <a:cs typeface="Calibri" panose="020F0502020204030204" pitchFamily="34" charset="0"/>
            </a:endParaRPr>
          </a:p>
          <a:p>
            <a:r>
              <a:rPr lang="en-GB" sz="4500" dirty="0">
                <a:latin typeface="+mj-lt"/>
                <a:cs typeface="Calibri" panose="020F0502020204030204" pitchFamily="34" charset="0"/>
              </a:rPr>
              <a:t>3 step process for word reading</a:t>
            </a:r>
          </a:p>
          <a:p>
            <a:pPr lvl="1"/>
            <a:r>
              <a:rPr lang="en-GB" sz="3300" dirty="0">
                <a:latin typeface="+mj-lt"/>
                <a:cs typeface="Calibri" panose="020F0502020204030204" pitchFamily="34" charset="0"/>
              </a:rPr>
              <a:t>Look for ‘special friends’</a:t>
            </a:r>
          </a:p>
          <a:p>
            <a:pPr lvl="1"/>
            <a:r>
              <a:rPr lang="en-GB" sz="3300" dirty="0">
                <a:latin typeface="+mj-lt"/>
                <a:cs typeface="Calibri" panose="020F0502020204030204" pitchFamily="34" charset="0"/>
              </a:rPr>
              <a:t>Fred talk the sounds</a:t>
            </a:r>
          </a:p>
          <a:p>
            <a:pPr lvl="1"/>
            <a:r>
              <a:rPr lang="en-GB" sz="3300" dirty="0">
                <a:latin typeface="+mj-lt"/>
                <a:cs typeface="Calibri" panose="020F0502020204030204" pitchFamily="34" charset="0"/>
              </a:rPr>
              <a:t>Read the word – blend the sounds together</a:t>
            </a:r>
          </a:p>
          <a:p>
            <a:endParaRPr lang="en-GB" sz="28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B040C-4DE6-42B2-9D61-B043900C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59" y="277203"/>
            <a:ext cx="5886450" cy="122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9359D-DAF5-42A7-BD7F-F4788A8D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6300" y="3161386"/>
            <a:ext cx="276234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E24F-960F-44B1-BCE8-C4E0CC73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0174"/>
          </a:xfrm>
        </p:spPr>
        <p:txBody>
          <a:bodyPr/>
          <a:lstStyle/>
          <a:p>
            <a:r>
              <a:rPr lang="en-GB" dirty="0"/>
              <a:t>‘Fred fingers’ for spelling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B28F-047F-44CB-9544-8CAD3E25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16023" cy="3880773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Pinch the sounds on fingers</a:t>
            </a:r>
          </a:p>
          <a:p>
            <a:pPr lvl="1"/>
            <a:r>
              <a:rPr lang="en-GB" sz="2800" dirty="0"/>
              <a:t>How many sounds</a:t>
            </a:r>
          </a:p>
          <a:p>
            <a:pPr lvl="1"/>
            <a:endParaRPr lang="en-GB" sz="2800" dirty="0"/>
          </a:p>
          <a:p>
            <a:r>
              <a:rPr lang="en-GB" sz="3200" dirty="0"/>
              <a:t>Write the sounds you can hear in the word</a:t>
            </a:r>
          </a:p>
          <a:p>
            <a:pPr lvl="1"/>
            <a:r>
              <a:rPr lang="en-GB" sz="2800" dirty="0"/>
              <a:t>Initial sound</a:t>
            </a:r>
          </a:p>
          <a:p>
            <a:pPr lvl="1"/>
            <a:r>
              <a:rPr lang="en-GB" sz="2800" dirty="0"/>
              <a:t>Final sound</a:t>
            </a:r>
          </a:p>
          <a:p>
            <a:pPr lvl="1"/>
            <a:r>
              <a:rPr lang="en-GB" sz="2800" dirty="0"/>
              <a:t>Medial sounds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D47D0-D659-49DF-B746-0E01B371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75" y="1430508"/>
            <a:ext cx="276172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D20B-5119-460F-8D25-B8BC2A5F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/>
          <a:lstStyle/>
          <a:p>
            <a:r>
              <a:rPr lang="en-GB" dirty="0"/>
              <a:t>RWI Books – for in phonics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759B-1C36-4178-9C44-3B650251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0258"/>
            <a:ext cx="9301553" cy="3880773"/>
          </a:xfrm>
        </p:spPr>
        <p:txBody>
          <a:bodyPr>
            <a:normAutofit/>
          </a:bodyPr>
          <a:lstStyle/>
          <a:p>
            <a:r>
              <a:rPr lang="en-GB" sz="3200" dirty="0"/>
              <a:t>Termly assessment shows what level RWI book is appropriate</a:t>
            </a:r>
          </a:p>
          <a:p>
            <a:r>
              <a:rPr lang="en-GB" sz="3200" dirty="0"/>
              <a:t>Read in lessons time x 3</a:t>
            </a:r>
          </a:p>
          <a:p>
            <a:r>
              <a:rPr lang="en-GB" sz="3200" dirty="0"/>
              <a:t>Linked with sounds already</a:t>
            </a:r>
          </a:p>
          <a:p>
            <a:pPr marL="0" indent="0">
              <a:buNone/>
            </a:pPr>
            <a:r>
              <a:rPr lang="en-GB" sz="3200" dirty="0"/>
              <a:t>learnt</a:t>
            </a:r>
          </a:p>
          <a:p>
            <a:r>
              <a:rPr lang="en-GB" sz="3200" dirty="0"/>
              <a:t>Builds fluency and automaticity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C568D-9F64-4D62-B967-988B2F58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82" y="2367627"/>
            <a:ext cx="4782258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80E8-BF4A-4CAA-B6A4-8DB62A1F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Words</a:t>
            </a:r>
            <a:br>
              <a:rPr lang="en-GB" dirty="0"/>
            </a:br>
            <a:r>
              <a:rPr lang="en-GB" dirty="0"/>
              <a:t>tricky words/common exception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8D60B-468C-4429-ACB7-AB846862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Taught within lessons as part of books</a:t>
            </a:r>
          </a:p>
          <a:p>
            <a:r>
              <a:rPr lang="en-GB" sz="3200" dirty="0"/>
              <a:t>Recap regularly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Identify parts of word that are decodable</a:t>
            </a:r>
          </a:p>
          <a:p>
            <a:r>
              <a:rPr lang="en-GB" sz="3200" dirty="0"/>
              <a:t>To be sent home as part of homework.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28BA2-0B4D-4810-ADE2-68F3F4EA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711" y="458787"/>
            <a:ext cx="22479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0283-9E0F-496B-BDA4-A5D917B0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7652"/>
          </a:xfrm>
        </p:spPr>
        <p:txBody>
          <a:bodyPr/>
          <a:lstStyle/>
          <a:p>
            <a:r>
              <a:rPr lang="en-GB" dirty="0"/>
              <a:t>Year 1 Phonics Screening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2EB3-8E63-49C6-A04C-B069CD8C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2"/>
            <a:ext cx="8596668" cy="3880773"/>
          </a:xfrm>
        </p:spPr>
        <p:txBody>
          <a:bodyPr/>
          <a:lstStyle/>
          <a:p>
            <a:r>
              <a:rPr lang="en-GB" sz="2800" dirty="0"/>
              <a:t>Term 6 of Year 1</a:t>
            </a:r>
          </a:p>
          <a:p>
            <a:r>
              <a:rPr lang="en-GB" sz="2800" dirty="0"/>
              <a:t>Ensure all children reach a good standard of phonic knowledge for decoding</a:t>
            </a:r>
          </a:p>
          <a:p>
            <a:r>
              <a:rPr lang="en-GB" sz="2800" dirty="0"/>
              <a:t>Children read 40 words</a:t>
            </a:r>
          </a:p>
          <a:p>
            <a:pPr lvl="1"/>
            <a:r>
              <a:rPr lang="en-GB" sz="2400" dirty="0"/>
              <a:t>Real words</a:t>
            </a:r>
          </a:p>
          <a:p>
            <a:pPr lvl="1"/>
            <a:r>
              <a:rPr lang="en-GB" sz="2400" dirty="0"/>
              <a:t>‘alien’ words – not real</a:t>
            </a:r>
          </a:p>
          <a:p>
            <a:r>
              <a:rPr lang="en-GB" sz="2800" dirty="0"/>
              <a:t>Pass mark 32/40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F1E8-32DE-463A-A744-D04DE836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65044"/>
            <a:ext cx="8596668" cy="715617"/>
          </a:xfrm>
        </p:spPr>
        <p:txBody>
          <a:bodyPr/>
          <a:lstStyle/>
          <a:p>
            <a:r>
              <a:rPr lang="en-GB" dirty="0"/>
              <a:t>Ways to help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5D3E-7F65-4F2B-9F12-A11C8514E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80661"/>
            <a:ext cx="10837334" cy="57381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3000" dirty="0"/>
              <a:t>Recap sounds learnt</a:t>
            </a:r>
          </a:p>
          <a:p>
            <a:pPr lvl="1"/>
            <a:r>
              <a:rPr lang="en-GB" sz="2600" dirty="0"/>
              <a:t>Within homework folder weekly – remember to use pure sounds</a:t>
            </a:r>
          </a:p>
          <a:p>
            <a:r>
              <a:rPr lang="en-GB" sz="3000" dirty="0"/>
              <a:t>Listen to them read school book</a:t>
            </a:r>
          </a:p>
          <a:p>
            <a:pPr lvl="1"/>
            <a:r>
              <a:rPr lang="en-GB" sz="2600" dirty="0"/>
              <a:t>Carefully matched to their phonic knowledge</a:t>
            </a:r>
          </a:p>
          <a:p>
            <a:pPr lvl="1"/>
            <a:r>
              <a:rPr lang="en-GB" sz="2600" dirty="0"/>
              <a:t>3 step process – Special friends, Fred talk, Read the word</a:t>
            </a:r>
          </a:p>
          <a:p>
            <a:pPr lvl="1"/>
            <a:r>
              <a:rPr lang="en-GB" sz="2600" dirty="0"/>
              <a:t>Read it more than once – builds fluency and word recognition</a:t>
            </a:r>
          </a:p>
          <a:p>
            <a:pPr marL="457200" lvl="1" indent="0">
              <a:buNone/>
            </a:pPr>
            <a:endParaRPr lang="en-GB" sz="2600" dirty="0"/>
          </a:p>
          <a:p>
            <a:r>
              <a:rPr lang="en-GB" sz="3000" dirty="0"/>
              <a:t>Read to them</a:t>
            </a:r>
          </a:p>
          <a:p>
            <a:pPr lvl="1"/>
            <a:r>
              <a:rPr lang="en-GB" sz="2600" dirty="0"/>
              <a:t>Library book weekly to share</a:t>
            </a:r>
          </a:p>
          <a:p>
            <a:pPr lvl="1"/>
            <a:r>
              <a:rPr lang="en-GB" sz="2600" dirty="0"/>
              <a:t>Books from home</a:t>
            </a:r>
          </a:p>
          <a:p>
            <a:pPr lvl="1"/>
            <a:r>
              <a:rPr lang="en-GB" sz="2600" dirty="0"/>
              <a:t>Develop love of reading through personal book choice</a:t>
            </a:r>
          </a:p>
          <a:p>
            <a:pPr lvl="1"/>
            <a:r>
              <a:rPr lang="en-GB" sz="2600" dirty="0"/>
              <a:t>Exposes them to wider vocabulary</a:t>
            </a:r>
          </a:p>
          <a:p>
            <a:pPr lvl="1"/>
            <a:endParaRPr lang="en-GB" dirty="0"/>
          </a:p>
          <a:p>
            <a:pPr marL="457200" lvl="1" indent="0" algn="ctr">
              <a:buNone/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8157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8515-FCD9-4E87-A1F1-BAD574C6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3857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Ways to help your child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ED98-C230-4FBB-B0DD-EC49BAC4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5495"/>
            <a:ext cx="10077535" cy="5131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Reading Log – checked on Tuesdays and Fridays</a:t>
            </a:r>
          </a:p>
          <a:p>
            <a:pPr lvl="1"/>
            <a:r>
              <a:rPr lang="en-US" sz="2400" dirty="0"/>
              <a:t>For recording reading only  </a:t>
            </a:r>
          </a:p>
          <a:p>
            <a:pPr lvl="1"/>
            <a:r>
              <a:rPr lang="en-US" sz="2400" dirty="0"/>
              <a:t>Other messages to be sent via year group emails or to office if urgent</a:t>
            </a:r>
          </a:p>
          <a:p>
            <a:pPr lvl="2"/>
            <a:r>
              <a:rPr lang="en-US" sz="2000" dirty="0"/>
              <a:t>Initially wordless  books– tell the story orally through the pictures</a:t>
            </a:r>
          </a:p>
          <a:p>
            <a:pPr lvl="2"/>
            <a:endParaRPr lang="en-US" sz="2000" dirty="0"/>
          </a:p>
          <a:p>
            <a:pPr marL="914400" lvl="2" indent="0" algn="ctr">
              <a:buNone/>
            </a:pPr>
            <a:r>
              <a:rPr lang="en-US" sz="4800" dirty="0"/>
              <a:t>Trust phonics</a:t>
            </a:r>
          </a:p>
          <a:p>
            <a:pPr marL="914400" lvl="2" indent="0" algn="ctr">
              <a:buNone/>
            </a:pPr>
            <a:r>
              <a:rPr lang="en-US" sz="4800" dirty="0"/>
              <a:t>Have patience</a:t>
            </a:r>
          </a:p>
        </p:txBody>
      </p:sp>
    </p:spTree>
    <p:extLst>
      <p:ext uri="{BB962C8B-B14F-4D97-AF65-F5344CB8AC3E}">
        <p14:creationId xmlns:p14="http://schemas.microsoft.com/office/powerpoint/2010/main" val="193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3D58-F5A0-4132-9E61-FA18DE2A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some phonics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25BD-AA05-4105-8879-AEA63019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These are some of the activities we use within exploring time to reinforce phonics teaching.</a:t>
            </a:r>
          </a:p>
        </p:txBody>
      </p:sp>
    </p:spTree>
    <p:extLst>
      <p:ext uri="{BB962C8B-B14F-4D97-AF65-F5344CB8AC3E}">
        <p14:creationId xmlns:p14="http://schemas.microsoft.com/office/powerpoint/2010/main" val="126722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9965-B37E-4A98-B114-0DE8D39D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84D9-B13A-4061-A281-5C017165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627"/>
            <a:ext cx="9214894" cy="4498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To have a secure understanding of how we teach phonics at Staplehurst School </a:t>
            </a:r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To understand the importance of pure sounds </a:t>
            </a:r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To have a clear understanding of the terminology used when teaching phonics </a:t>
            </a:r>
            <a:endParaRPr lang="en-GB" sz="2400" dirty="0"/>
          </a:p>
          <a:p>
            <a:r>
              <a:rPr lang="en-GB" sz="2400" dirty="0"/>
              <a:t>To see resources used in school to reinforce phonics teaching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2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6CE2-E2D6-48BD-B456-4B1B43DC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/>
          <a:lstStyle/>
          <a:p>
            <a:r>
              <a:rPr lang="en-GB" dirty="0"/>
              <a:t>Where does phonics fit into reading?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38A71-5C4D-4127-8E1C-758C82A81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21" y="194818"/>
            <a:ext cx="9566562" cy="64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D702-BF5C-4697-8A19-5DF38E30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7652"/>
          </a:xfrm>
        </p:spPr>
        <p:txBody>
          <a:bodyPr/>
          <a:lstStyle/>
          <a:p>
            <a:r>
              <a:rPr lang="en-GB" dirty="0"/>
              <a:t>Phonics 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4431-BE22-40D5-B035-EAF1FA65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87083" cy="3880773"/>
          </a:xfrm>
        </p:spPr>
        <p:txBody>
          <a:bodyPr/>
          <a:lstStyle/>
          <a:p>
            <a:r>
              <a:rPr lang="en-GB" sz="2400" b="1" dirty="0"/>
              <a:t>Phoneme</a:t>
            </a:r>
            <a:r>
              <a:rPr lang="en-GB" dirty="0"/>
              <a:t> - t</a:t>
            </a:r>
            <a:r>
              <a:rPr lang="en-US" dirty="0"/>
              <a:t>he smallest unit of sound</a:t>
            </a:r>
            <a:endParaRPr lang="en-GB" dirty="0"/>
          </a:p>
          <a:p>
            <a:r>
              <a:rPr lang="en-GB" sz="2400" b="1" dirty="0"/>
              <a:t>Grapheme</a:t>
            </a:r>
            <a:r>
              <a:rPr lang="en-GB" sz="2000" b="1" dirty="0"/>
              <a:t> </a:t>
            </a:r>
            <a:r>
              <a:rPr lang="en-GB" dirty="0"/>
              <a:t>- </a:t>
            </a:r>
            <a:r>
              <a:rPr lang="en-US" dirty="0"/>
              <a:t> a letter or group of letters that represents a single phoneme</a:t>
            </a:r>
            <a:endParaRPr lang="en-GB" dirty="0"/>
          </a:p>
          <a:p>
            <a:r>
              <a:rPr lang="en-GB" sz="2400" b="1" dirty="0"/>
              <a:t>Digraph</a:t>
            </a:r>
            <a:r>
              <a:rPr lang="en-GB" dirty="0"/>
              <a:t> – 2 letters representing one sound</a:t>
            </a:r>
          </a:p>
          <a:p>
            <a:r>
              <a:rPr lang="en-GB" sz="2400" b="1" dirty="0"/>
              <a:t>Trigraph</a:t>
            </a:r>
            <a:r>
              <a:rPr lang="en-GB" b="1" dirty="0"/>
              <a:t> </a:t>
            </a:r>
            <a:r>
              <a:rPr lang="en-GB" dirty="0"/>
              <a:t>– 3 letters representing one sound</a:t>
            </a:r>
          </a:p>
          <a:p>
            <a:r>
              <a:rPr lang="en-GB" sz="2400" b="1" dirty="0"/>
              <a:t>Blending</a:t>
            </a:r>
            <a:r>
              <a:rPr lang="en-GB" dirty="0"/>
              <a:t> – combine sounds to make a word for reading</a:t>
            </a:r>
          </a:p>
          <a:p>
            <a:r>
              <a:rPr lang="en-GB" sz="2400" b="1" dirty="0"/>
              <a:t>Segmenting </a:t>
            </a:r>
            <a:r>
              <a:rPr lang="en-GB" dirty="0"/>
              <a:t>– separate a word into individual words for writing</a:t>
            </a:r>
          </a:p>
        </p:txBody>
      </p:sp>
    </p:spTree>
    <p:extLst>
      <p:ext uri="{BB962C8B-B14F-4D97-AF65-F5344CB8AC3E}">
        <p14:creationId xmlns:p14="http://schemas.microsoft.com/office/powerpoint/2010/main" val="18464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6EB2-AFAF-45D9-8263-62B248D1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15" y="240506"/>
            <a:ext cx="8596668" cy="1320800"/>
          </a:xfrm>
        </p:spPr>
        <p:txBody>
          <a:bodyPr/>
          <a:lstStyle/>
          <a:p>
            <a:r>
              <a:rPr lang="en-GB" dirty="0"/>
              <a:t>What is Read Write Inc?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8336-DAAC-4AD6-906D-80A895AD4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4" y="1244324"/>
            <a:ext cx="8837727" cy="45516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800" dirty="0"/>
              <a:t>Systematic synthetic phonics scheme – validated by DfE</a:t>
            </a:r>
          </a:p>
          <a:p>
            <a:r>
              <a:rPr lang="en-GB" sz="2800" dirty="0"/>
              <a:t>Teaches </a:t>
            </a:r>
          </a:p>
          <a:p>
            <a:pPr lvl="1"/>
            <a:r>
              <a:rPr lang="en-GB" sz="2400" dirty="0"/>
              <a:t>single letter sounds</a:t>
            </a:r>
          </a:p>
          <a:p>
            <a:pPr lvl="1"/>
            <a:r>
              <a:rPr lang="en-GB" sz="2400" dirty="0"/>
              <a:t>Digraphs (2 letters make one sound) – ‘special friends’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Trigraphs (3 letters make one sound) – ‘special friends’</a:t>
            </a:r>
          </a:p>
          <a:p>
            <a:pPr lvl="1"/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b="1" dirty="0"/>
              <a:t>Blend</a:t>
            </a:r>
            <a:r>
              <a:rPr lang="en-GB" sz="2800" dirty="0"/>
              <a:t> sounds to read  c-a-t</a:t>
            </a:r>
          </a:p>
          <a:p>
            <a:r>
              <a:rPr lang="en-GB" sz="2800" b="1" dirty="0"/>
              <a:t>Segment</a:t>
            </a:r>
            <a:r>
              <a:rPr lang="en-GB" sz="2800" dirty="0"/>
              <a:t> sounds for writing</a:t>
            </a:r>
          </a:p>
          <a:p>
            <a:r>
              <a:rPr lang="en-GB" sz="2800"/>
              <a:t>Whole class initially – later moves to groupings</a:t>
            </a:r>
            <a:endParaRPr lang="en-GB" sz="2800" dirty="0"/>
          </a:p>
          <a:p>
            <a:pPr marL="0" indent="0">
              <a:buNone/>
            </a:pPr>
            <a:r>
              <a:rPr lang="en-GB" sz="2800"/>
              <a:t>based on assessments.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787EE-9D5D-4906-8331-D116ECDDB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4" t="4058" r="56341" b="52850"/>
          <a:stretch/>
        </p:blipFill>
        <p:spPr>
          <a:xfrm>
            <a:off x="7598870" y="2138151"/>
            <a:ext cx="927652" cy="769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94C2E-B12B-4EAB-AA26-6D40AA32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9" t="5431" r="71159" b="64898"/>
          <a:stretch/>
        </p:blipFill>
        <p:spPr>
          <a:xfrm>
            <a:off x="7551245" y="2987834"/>
            <a:ext cx="1211849" cy="88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D4E9D-5A8A-4B5F-BAB4-F621B6A33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74" y="5067932"/>
            <a:ext cx="3076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68BF-D4C5-4F0D-86FF-80D2907E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/>
          <a:lstStyle/>
          <a:p>
            <a:r>
              <a:rPr lang="en-GB" dirty="0"/>
              <a:t>Importance of ‘pure sounds’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E0DF-2B49-407F-BBF6-69E371B8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800" dirty="0"/>
              <a:t>Pure sounds  - '</a:t>
            </a:r>
            <a:r>
              <a:rPr lang="en-GB" sz="2800" dirty="0" err="1"/>
              <a:t>mmmmmm</a:t>
            </a:r>
            <a:r>
              <a:rPr lang="en-GB" sz="2800" dirty="0"/>
              <a:t>' not '</a:t>
            </a:r>
            <a:r>
              <a:rPr lang="en-GB" sz="2800" dirty="0" err="1"/>
              <a:t>muh</a:t>
            </a:r>
            <a:r>
              <a:rPr lang="en-GB" sz="2800" dirty="0"/>
              <a:t>'</a:t>
            </a:r>
          </a:p>
          <a:p>
            <a:pPr lvl="1"/>
            <a:r>
              <a:rPr lang="en-GB" sz="2400" dirty="0"/>
              <a:t>M-a-x</a:t>
            </a:r>
          </a:p>
          <a:p>
            <a:r>
              <a:rPr lang="en-GB" sz="2800" dirty="0"/>
              <a:t>Must use </a:t>
            </a:r>
            <a:r>
              <a:rPr lang="en-GB" sz="2800" b="1" u="sng" dirty="0"/>
              <a:t>shortest</a:t>
            </a:r>
            <a:r>
              <a:rPr lang="en-GB" sz="2800" dirty="0"/>
              <a:t> unit of sound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Stretchy sounds – s, m, l, r, f, v, n, z</a:t>
            </a:r>
          </a:p>
          <a:p>
            <a:r>
              <a:rPr lang="en-GB" sz="2800" dirty="0"/>
              <a:t>Bouncy sounds – t, d, p, g, o, u, c, y, w, b, j, </a:t>
            </a:r>
          </a:p>
          <a:p>
            <a:endParaRPr lang="en-GB" sz="2800" dirty="0"/>
          </a:p>
          <a:p>
            <a:r>
              <a:rPr lang="en-GB" sz="2800" dirty="0"/>
              <a:t>Refer to sound not letter name - 'a' not 'A (ay)'</a:t>
            </a:r>
          </a:p>
          <a:p>
            <a:pPr lvl="1"/>
            <a:r>
              <a:rPr lang="en-GB" sz="2400" dirty="0"/>
              <a:t>Supports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37131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11D7-A513-4639-B818-DF36C86B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5" y="19878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Website – pronunciation video</a:t>
            </a:r>
            <a:br>
              <a:rPr lang="en-GB" u="sng" dirty="0">
                <a:hlinkClick r:id="rId2"/>
              </a:rPr>
            </a:br>
            <a:br>
              <a:rPr lang="en-GB" dirty="0">
                <a:hlinkClick r:id="rId2"/>
              </a:rPr>
            </a:br>
            <a:r>
              <a:rPr lang="en-GB" dirty="0">
                <a:hlinkClick r:id="rId2"/>
              </a:rPr>
              <a:t>Staplehurst School – Phonics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BBE04-CCC2-4535-A9A3-21301967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5" y="2146852"/>
            <a:ext cx="8999797" cy="3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9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56D0-6F0D-4835-9ADA-6027599A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513" y="2768600"/>
            <a:ext cx="2820193" cy="1320800"/>
          </a:xfrm>
        </p:spPr>
        <p:txBody>
          <a:bodyPr/>
          <a:lstStyle/>
          <a:p>
            <a:r>
              <a:rPr lang="en-GB" dirty="0"/>
              <a:t>RWI set 1 </a:t>
            </a:r>
            <a:br>
              <a:rPr lang="en-GB" dirty="0"/>
            </a:br>
            <a:r>
              <a:rPr lang="en-GB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9D595-A4BC-44CE-A860-6355A501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" t="14257" r="2973" b="3869"/>
          <a:stretch/>
        </p:blipFill>
        <p:spPr>
          <a:xfrm>
            <a:off x="363941" y="113775"/>
            <a:ext cx="7335572" cy="66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A3693-18B3-4B5A-B3BA-5AB9DBA9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8" y="92765"/>
            <a:ext cx="59899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9416F-48B2-48F3-81E4-D81632DF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62" y="2200965"/>
            <a:ext cx="4318736" cy="1320800"/>
          </a:xfrm>
        </p:spPr>
        <p:txBody>
          <a:bodyPr/>
          <a:lstStyle/>
          <a:p>
            <a:r>
              <a:rPr lang="en-GB" dirty="0"/>
              <a:t>RWI </a:t>
            </a:r>
            <a:br>
              <a:rPr lang="en-GB" dirty="0"/>
            </a:br>
            <a:r>
              <a:rPr lang="en-GB" dirty="0"/>
              <a:t>set 2 and 3 sounds</a:t>
            </a:r>
          </a:p>
        </p:txBody>
      </p:sp>
    </p:spTree>
    <p:extLst>
      <p:ext uri="{BB962C8B-B14F-4D97-AF65-F5344CB8AC3E}">
        <p14:creationId xmlns:p14="http://schemas.microsoft.com/office/powerpoint/2010/main" val="29529487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647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Phonics at  Staplehurst School  Mrs Golding EYFS Phase Leader</vt:lpstr>
      <vt:lpstr>Aims of the session</vt:lpstr>
      <vt:lpstr>Where does phonics fit into reading?</vt:lpstr>
      <vt:lpstr>Phonics Key Vocabulary</vt:lpstr>
      <vt:lpstr>What is Read Write Inc?</vt:lpstr>
      <vt:lpstr>Importance of ‘pure sounds’ </vt:lpstr>
      <vt:lpstr>Website – pronunciation video  Staplehurst School – Phonics </vt:lpstr>
      <vt:lpstr>RWI set 1  sounds</vt:lpstr>
      <vt:lpstr>RWI  set 2 and 3 sounds</vt:lpstr>
      <vt:lpstr>Set 1 lesson template</vt:lpstr>
      <vt:lpstr>‘Fred fingers’ for spelling words</vt:lpstr>
      <vt:lpstr>RWI Books – for in phonics lessons</vt:lpstr>
      <vt:lpstr>Red Words tricky words/common exception words</vt:lpstr>
      <vt:lpstr>Year 1 Phonics Screening Check</vt:lpstr>
      <vt:lpstr>Ways to help your child</vt:lpstr>
      <vt:lpstr>Ways to help your child</vt:lpstr>
      <vt:lpstr>Explore some phonics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at  Staplehurst School</dc:title>
  <dc:creator>Ms Reid</dc:creator>
  <cp:lastModifiedBy>Mrs S Golding</cp:lastModifiedBy>
  <cp:revision>136</cp:revision>
  <dcterms:created xsi:type="dcterms:W3CDTF">2021-10-04T18:47:22Z</dcterms:created>
  <dcterms:modified xsi:type="dcterms:W3CDTF">2023-10-04T10:21:27Z</dcterms:modified>
</cp:coreProperties>
</file>